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7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6F017B-F39B-4C11-AFC3-B0655E6B8DBA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404F51-6177-4698-B88D-EEDFB57202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Paszport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Agata Papis </a:t>
            </a:r>
            <a:br>
              <a:rPr lang="pl-PL" dirty="0" smtClean="0"/>
            </a:br>
            <a:r>
              <a:rPr lang="pl-PL" dirty="0" smtClean="0"/>
              <a:t>Kaja Pilarska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rgbClr val="00B0F0"/>
                </a:solidFill>
              </a:rPr>
              <a:t>Ustalenia nazw wydziałów oraz godzin prac urzędów wydających powyższe dokumenty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- strona internetowa starostwa powiatowego w Malborku</a:t>
            </a:r>
            <a:br>
              <a:rPr lang="pl-PL" sz="2000" dirty="0" smtClean="0"/>
            </a:br>
            <a:r>
              <a:rPr lang="pl-PL" sz="2000" dirty="0" smtClean="0"/>
              <a:t>- strona internetowa </a:t>
            </a:r>
            <a:r>
              <a:rPr lang="pl-PL" sz="2000" dirty="0" smtClean="0"/>
              <a:t>Ministerstwa </a:t>
            </a:r>
            <a:r>
              <a:rPr lang="pl-PL" sz="2000" dirty="0" smtClean="0"/>
              <a:t>S</a:t>
            </a:r>
            <a:r>
              <a:rPr lang="pl-PL" sz="2000" dirty="0" smtClean="0"/>
              <a:t>praw </a:t>
            </a:r>
            <a:r>
              <a:rPr lang="pl-PL" sz="2000" dirty="0" smtClean="0"/>
              <a:t>W</a:t>
            </a:r>
            <a:r>
              <a:rPr lang="pl-PL" sz="2000" dirty="0" smtClean="0"/>
              <a:t>ewnętrznych</a:t>
            </a:r>
            <a:r>
              <a:rPr lang="pl-PL" sz="2000" dirty="0" smtClean="0"/>
              <a:t>; </a:t>
            </a:r>
            <a:r>
              <a:rPr lang="pl-PL" sz="2000" dirty="0" smtClean="0"/>
              <a:t>Paszportowy </a:t>
            </a:r>
            <a:r>
              <a:rPr lang="pl-PL" sz="2000" dirty="0" smtClean="0"/>
              <a:t>P</a:t>
            </a:r>
            <a:r>
              <a:rPr lang="pl-PL" sz="2000" dirty="0" smtClean="0"/>
              <a:t>ortal </a:t>
            </a:r>
            <a:r>
              <a:rPr lang="pl-PL" sz="2000" dirty="0" smtClean="0"/>
              <a:t>I</a:t>
            </a:r>
            <a:r>
              <a:rPr lang="pl-PL" sz="2000" dirty="0" smtClean="0"/>
              <a:t>nformacyjny </a:t>
            </a:r>
            <a:r>
              <a:rPr lang="pl-PL" sz="2000" dirty="0" smtClean="0"/>
              <a:t>(umożliwia on sprawdzenie stanu realizacji wniosku o wydaniu paszportu)</a:t>
            </a:r>
          </a:p>
          <a:p>
            <a:pPr>
              <a:buNone/>
            </a:pPr>
            <a:r>
              <a:rPr lang="pl-PL" sz="2000" dirty="0" smtClean="0"/>
              <a:t>Paszport dla mieszkańców miasta i gminy Prabuty wydaje: </a:t>
            </a:r>
            <a:br>
              <a:rPr lang="pl-PL" sz="2000" dirty="0" smtClean="0"/>
            </a:br>
            <a:r>
              <a:rPr lang="pl-PL" sz="2000" dirty="0" smtClean="0"/>
              <a:t>TERENOWY PUNKT PASZPORTOWY W MALBORKU, który mieści się w Starostwie Powiatowym w Malborku przy Placu Słowiańskiego 17 tel. 556480451</a:t>
            </a:r>
            <a:br>
              <a:rPr lang="pl-PL" sz="2000" dirty="0" smtClean="0"/>
            </a:br>
            <a:r>
              <a:rPr lang="pl-PL" sz="2000" dirty="0" smtClean="0"/>
              <a:t>Godziny urzędowania:</a:t>
            </a:r>
          </a:p>
          <a:p>
            <a:pPr>
              <a:buNone/>
            </a:pPr>
            <a:r>
              <a:rPr lang="pl-PL" sz="2000" dirty="0" smtClean="0"/>
              <a:t>Poniedziałek, Wtorek, Czwartek, Piątek od 8 godz. do 15 godz.</a:t>
            </a:r>
          </a:p>
          <a:p>
            <a:pPr>
              <a:buNone/>
            </a:pPr>
            <a:r>
              <a:rPr lang="pl-PL" sz="2000" dirty="0" smtClean="0"/>
              <a:t>Środa od 9.45 godz. – 16.45 godz.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B0F0"/>
                </a:solidFill>
              </a:rPr>
              <a:t>Odszukanie regulacji prawnych</a:t>
            </a:r>
            <a:endParaRPr lang="pl-PL" sz="3200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000" dirty="0" smtClean="0"/>
              <a:t>Sprawy dotyczące wydawania paszportów obywatelom polskim uregulowane są przepisami:</a:t>
            </a:r>
          </a:p>
          <a:p>
            <a:r>
              <a:rPr lang="pl-PL" sz="2000" dirty="0" smtClean="0"/>
              <a:t>1. Ustawa z dnia 13 lipca 2006r. o dokumentach paszportowych (</a:t>
            </a:r>
            <a:r>
              <a:rPr lang="pl-PL" sz="2000" dirty="0" err="1" smtClean="0"/>
              <a:t>Dz.U</a:t>
            </a:r>
            <a:r>
              <a:rPr lang="pl-PL" sz="2000" dirty="0" smtClean="0"/>
              <a:t>. z 2006r. Nr 143, poz.1027, z </a:t>
            </a:r>
            <a:r>
              <a:rPr lang="pl-PL" sz="2000" dirty="0" err="1" smtClean="0"/>
              <a:t>późn</a:t>
            </a:r>
            <a:r>
              <a:rPr lang="pl-PL" sz="2000" dirty="0" smtClean="0"/>
              <a:t>. zm.), </a:t>
            </a:r>
          </a:p>
          <a:p>
            <a:r>
              <a:rPr lang="pl-PL" sz="2000" dirty="0" smtClean="0"/>
              <a:t>2. Rozporządzenie Ministra Spraw Wewnętrznych i Administracji z dnia 16 sierpnia 2010r. w sprawie dokumentów paszportowych (</a:t>
            </a:r>
            <a:r>
              <a:rPr lang="pl-PL" sz="2000" dirty="0" err="1" smtClean="0"/>
              <a:t>Dz.U</a:t>
            </a:r>
            <a:r>
              <a:rPr lang="pl-PL" sz="2000" dirty="0" smtClean="0"/>
              <a:t>. z 2010r. Nr 152, poz. 1026 z </a:t>
            </a:r>
            <a:r>
              <a:rPr lang="pl-PL" sz="2000" dirty="0" err="1" smtClean="0"/>
              <a:t>późn</a:t>
            </a:r>
            <a:r>
              <a:rPr lang="pl-PL" sz="2000" dirty="0" smtClean="0"/>
              <a:t>. zm.),</a:t>
            </a:r>
          </a:p>
          <a:p>
            <a:r>
              <a:rPr lang="pl-PL" sz="2000" dirty="0" smtClean="0"/>
              <a:t>3. Rozporządzenie Rady Ministrów z dnia 9 lutego 2010r. w sprawie opłata za wydanie dokumentu paszportowego oraz ich zwrotu (</a:t>
            </a:r>
            <a:r>
              <a:rPr lang="pl-PL" sz="2000" dirty="0" err="1" smtClean="0"/>
              <a:t>Dz.U</a:t>
            </a:r>
            <a:r>
              <a:rPr lang="pl-PL" sz="2000" dirty="0" smtClean="0"/>
              <a:t>. z 2010r. Nr 25, poz. 126),</a:t>
            </a:r>
          </a:p>
          <a:p>
            <a:r>
              <a:rPr lang="pl-PL" sz="2000" dirty="0" smtClean="0"/>
              <a:t>4. Rozporządzenie Ministra Spraw Wewnętrznych i Administracji z dnia 15 lutego 2010r. w sprawie ewidencji paszportowych i centralnej ewidencji (</a:t>
            </a:r>
            <a:r>
              <a:rPr lang="pl-PL" sz="2000" dirty="0" err="1" smtClean="0"/>
              <a:t>Dz.U</a:t>
            </a:r>
            <a:r>
              <a:rPr lang="pl-PL" sz="2000" dirty="0" smtClean="0"/>
              <a:t>. z 2010r. Nr 26, poz. 131).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Kto wydaje paszport?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000" dirty="0" smtClean="0"/>
              <a:t>Paszport i paszport tymczasowy w kraju wydaje wojewoda właściwa ze względu na miejsce pobytu stałego osoby ubiegającej się o dokument paszportowy, a w razie braku takiego miejsca wojewoda właściwy ze względu na ostatnie miejsce stałego pobytu tej osoby, a za granicą konsul. </a:t>
            </a:r>
          </a:p>
          <a:p>
            <a:r>
              <a:rPr lang="pl-PL" sz="2000" b="1" dirty="0" smtClean="0"/>
              <a:t>Kto może go otrzymać, kiedy i do czego on uprawnia?</a:t>
            </a:r>
          </a:p>
          <a:p>
            <a:r>
              <a:rPr lang="pl-PL" sz="2000" dirty="0" smtClean="0"/>
              <a:t>Paszport jest dokumentem urzędowym, spełnia następujące funkcje:</a:t>
            </a:r>
          </a:p>
          <a:p>
            <a:r>
              <a:rPr lang="pl-PL" sz="2000" dirty="0" smtClean="0"/>
              <a:t>- uprawnia do przekraczania granic i pobytu za granicą; </a:t>
            </a:r>
          </a:p>
          <a:p>
            <a:r>
              <a:rPr lang="pl-PL" sz="2000" dirty="0" smtClean="0"/>
              <a:t>- poświadcza obywatelstwo polskie oraz tożsamość</a:t>
            </a:r>
          </a:p>
          <a:p>
            <a:r>
              <a:rPr lang="pl-PL" sz="2000" dirty="0" smtClean="0"/>
              <a:t>Paszport może otrzymać każda osoba ( nie mająca wyroku sądowego), która chce przekroczyć granicę swojego kraju. Paszport wydawany jest na jedną osobę. </a:t>
            </a:r>
          </a:p>
          <a:p>
            <a:r>
              <a:rPr lang="pl-PL" sz="2000" dirty="0" smtClean="0"/>
              <a:t>Paszport jest ważny:</a:t>
            </a:r>
          </a:p>
          <a:p>
            <a:r>
              <a:rPr lang="pl-PL" sz="2000" dirty="0" smtClean="0"/>
              <a:t>- 10 lat od daty wydania od osób powyżej 13 roku życia,</a:t>
            </a:r>
          </a:p>
          <a:p>
            <a:r>
              <a:rPr lang="pl-PL" sz="2000" dirty="0" smtClean="0"/>
              <a:t>- 5 lat dla dzieci do 13 roku życia,</a:t>
            </a:r>
          </a:p>
          <a:p>
            <a:r>
              <a:rPr lang="pl-PL" sz="2000" dirty="0" smtClean="0"/>
              <a:t>Paszport tymczasowy jest ważny nie dłużej niż przez okres 12 miesięcy, wydawany jest: </a:t>
            </a:r>
          </a:p>
          <a:p>
            <a:r>
              <a:rPr lang="pl-PL" sz="2000" dirty="0" smtClean="0"/>
              <a:t>- dzieciom do ukończenia 5 roku życia;</a:t>
            </a:r>
          </a:p>
          <a:p>
            <a:r>
              <a:rPr lang="pl-PL" sz="2000" dirty="0" smtClean="0"/>
              <a:t>- obywatelom polskim przebywającym za granicą, na czas oczekiwania przez nich na doręczenie paszportu sporządzanego w Rzeczypospolitej Polskiej;</a:t>
            </a:r>
          </a:p>
          <a:p>
            <a:r>
              <a:rPr lang="pl-PL" sz="2000" dirty="0" smtClean="0"/>
              <a:t>- obywatelom polskim przebywającym czasowo w RP i za granicą na powrót do miejsca stałego pobytu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e/Polska_ePaszport.jpg/220px-Polska_ePasz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052736"/>
            <a:ext cx="3528392" cy="50680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>
                <a:solidFill>
                  <a:srgbClr val="00B0F0"/>
                </a:solidFill>
              </a:rPr>
              <a:t>Przygotowanie odpowiedniego wniosku oraz dokumentów potrzebnych do uzyskania dowodu, paszportu, prawa jazdy, dowodu </a:t>
            </a:r>
            <a:r>
              <a:rPr lang="pl-PL" sz="3200" dirty="0" smtClean="0">
                <a:solidFill>
                  <a:srgbClr val="00B0F0"/>
                </a:solidFill>
              </a:rPr>
              <a:t>rejestracyjnego</a:t>
            </a:r>
            <a:endParaRPr lang="pl-PL" sz="3200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000" dirty="0" smtClean="0"/>
              <a:t>Wniosek o wydanie paszportu można pobrać w Terenowym Punkcie Paszportowym w Malborku lub pobrać ze strony internetowej Ministerstwa Spraw Wewnętrznych.</a:t>
            </a:r>
          </a:p>
          <a:p>
            <a:r>
              <a:rPr lang="pl-PL" sz="2000" b="1" dirty="0" smtClean="0"/>
              <a:t>Aby otrzymać paszport należy w organie paszportowym złożyć: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wypełniony wniosek o wydanie paszportu; </a:t>
            </a:r>
            <a:br>
              <a:rPr lang="pl-PL" sz="2000" dirty="0" smtClean="0"/>
            </a:br>
            <a:r>
              <a:rPr lang="pl-PL" sz="2000" dirty="0" smtClean="0"/>
              <a:t>- jedną kolorową fotografię spełniającą wymogi biometrii;</a:t>
            </a:r>
            <a:br>
              <a:rPr lang="pl-PL" sz="2000" dirty="0" smtClean="0"/>
            </a:br>
            <a:r>
              <a:rPr lang="pl-PL" sz="2000" dirty="0" smtClean="0"/>
              <a:t>- dowód uiszczenia opłaty paszportowej; w przypadku prawa do skorzystania z ulgi w opłacie za wydanie paszportu albo zwolnienia z opłaty za wydanie paszportu należy przedstawić do wglądu dokument potwierdzający uprawnienia do skorzystania z ulgi lub dokument uprawniający do zwolnienia z opłaty;</a:t>
            </a:r>
            <a:br>
              <a:rPr lang="pl-PL" sz="2000" dirty="0" smtClean="0"/>
            </a:br>
            <a:r>
              <a:rPr lang="pl-PL" sz="2000" dirty="0" smtClean="0"/>
              <a:t>- odpis skrócony lub zupełny polskiego aktu urodzenia – w przypadku ubiegania się o dokument paszportowy za granicą przez osoby nie posiadające  numeru PESEL;</a:t>
            </a:r>
            <a:br>
              <a:rPr lang="pl-PL" sz="2000" dirty="0" smtClean="0"/>
            </a:br>
            <a:r>
              <a:rPr lang="pl-PL" sz="2000" dirty="0" smtClean="0"/>
              <a:t>- odpis skrócony lub zupełny polskiego aktu małżeństwa – w przypadku ubiegania się o dokument paszportowy każdorazowo po zmianie nazwiska w wyniku zawarcia małżeństwa za granicą </a:t>
            </a:r>
            <a:br>
              <a:rPr lang="pl-PL" sz="2000" dirty="0" smtClean="0"/>
            </a:br>
            <a:r>
              <a:rPr lang="pl-PL" sz="2000" dirty="0" smtClean="0"/>
              <a:t>Ile kosztuje wydanie paszportu?</a:t>
            </a:r>
            <a:br>
              <a:rPr lang="pl-PL" sz="2000" dirty="0" smtClean="0"/>
            </a:br>
            <a:r>
              <a:rPr lang="pl-PL" sz="2000" dirty="0" smtClean="0"/>
              <a:t>Opłata za wydanie paszportu:</a:t>
            </a:r>
            <a:br>
              <a:rPr lang="pl-PL" sz="2000" dirty="0" smtClean="0"/>
            </a:br>
            <a:r>
              <a:rPr lang="pl-PL" sz="2000" dirty="0" smtClean="0"/>
              <a:t>- 140 zł – za paszport ważny 10 lat, </a:t>
            </a:r>
            <a:br>
              <a:rPr lang="pl-PL" sz="2000" dirty="0" smtClean="0"/>
            </a:br>
            <a:r>
              <a:rPr lang="pl-PL" sz="2000" dirty="0" smtClean="0"/>
              <a:t>- 70 zł – za paszport ważny 10 lat, wydany (z uwzględnieniem 50% ulgi): emerytom, rencistom, osobom niepełnosprawnym i współmałżonkom tych osób, pozostających na ich wyłącznym utrzymaniu,</a:t>
            </a:r>
            <a:br>
              <a:rPr lang="pl-PL" sz="2000" dirty="0" smtClean="0"/>
            </a:br>
            <a:r>
              <a:rPr lang="pl-PL" sz="2000" dirty="0" smtClean="0"/>
              <a:t>uczniom od 13. roku życia i studentom</a:t>
            </a:r>
            <a:br>
              <a:rPr lang="pl-PL" sz="2000" dirty="0" smtClean="0"/>
            </a:br>
            <a:r>
              <a:rPr lang="pl-PL" sz="2000" dirty="0" smtClean="0"/>
              <a:t>- opłata za wydanie paszportu tymczasowego wynosi 30 zł</a:t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00B0F0"/>
                </a:solidFill>
              </a:rPr>
              <a:t>Odebranie dokumentu </a:t>
            </a:r>
            <a:endParaRPr lang="pl-PL" sz="3600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Termin odbioru paszportu określa organ wydający dokument w momencie przyjmowania wniosku paszportowego. Przeciętny czas oczekiwania na wydanie paszportu w kraju wynosi do 30 dni.</a:t>
            </a:r>
            <a:br>
              <a:rPr lang="pl-PL" sz="2000" dirty="0" smtClean="0"/>
            </a:br>
            <a:r>
              <a:rPr lang="pl-PL" sz="2000" dirty="0" smtClean="0"/>
              <a:t>Jakie informacje zawiera paszport?</a:t>
            </a:r>
            <a:br>
              <a:rPr lang="pl-PL" sz="2000" dirty="0" smtClean="0"/>
            </a:br>
            <a:r>
              <a:rPr lang="pl-PL" sz="2000" dirty="0" smtClean="0"/>
              <a:t>Paszport zawiera nasze personalne dane między innymi: imię, nazwisko, PESEL, zdjęcie, narodowość, datę wydania paszportu, numer osobisty, państwo lub organizacja wydająca, typ paszportu, datę urodzenia, datę ważności paszportu.</a:t>
            </a:r>
            <a:br>
              <a:rPr lang="pl-PL" sz="2000" dirty="0" smtClean="0"/>
            </a:br>
            <a:r>
              <a:rPr lang="pl-PL" sz="2000" dirty="0" smtClean="0"/>
              <a:t>Paszport zawiera także dwie cechy biometryczne w postaci wizerunku twarzy oraz odciski palców – jest to nowość wprowadzona od 2009r. </a:t>
            </a:r>
            <a:br>
              <a:rPr lang="pl-PL" sz="2000" dirty="0" smtClean="0"/>
            </a:br>
            <a:r>
              <a:rPr lang="pl-PL" sz="2000" dirty="0" smtClean="0"/>
              <a:t>Każda osoba składająca w punkcie paszportowym wniosek o wydanie paszportu, jest zobowiązana do złożenia swoich odcisków palców. Polega to na przyłożeniu palców do urządzenia elektronicznego (czytnika). Odciski palców są zakodowane w warstwie elektronicznej paszportu jako element identyfikacji i nie są odwzorowywane graficznie w dokumencie (nie są widoczne).</a:t>
            </a:r>
            <a:endParaRPr lang="pl-P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otoid.eu/images/grafika/wniosek-paszport-st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32191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hotoid.eu/images/grafika/wniosek-paszport-st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12968" cy="4901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437</Words>
  <Application>Microsoft Office PowerPoint</Application>
  <PresentationFormat>Pokaz na ekranie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Techniczny</vt:lpstr>
      <vt:lpstr>Paszport</vt:lpstr>
      <vt:lpstr>Ustalenia nazw wydziałów oraz godzin prac urzędów wydających powyższe dokumenty </vt:lpstr>
      <vt:lpstr>Odszukanie regulacji prawnych</vt:lpstr>
      <vt:lpstr>Kto wydaje paszport?</vt:lpstr>
      <vt:lpstr>Slajd 5</vt:lpstr>
      <vt:lpstr>Przygotowanie odpowiedniego wniosku oraz dokumentów potrzebnych do uzyskania dowodu, paszportu, prawa jazdy, dowodu rejestracyjnego</vt:lpstr>
      <vt:lpstr>Odebranie dokumentu 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Paszport</dc:title>
  <dc:creator>Master</dc:creator>
  <cp:lastModifiedBy>Master</cp:lastModifiedBy>
  <cp:revision>14</cp:revision>
  <dcterms:created xsi:type="dcterms:W3CDTF">2012-10-26T15:11:48Z</dcterms:created>
  <dcterms:modified xsi:type="dcterms:W3CDTF">2012-10-27T18:53:07Z</dcterms:modified>
</cp:coreProperties>
</file>